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matic SC"/>
      <p:regular r:id="rId15"/>
      <p:bold r:id="rId16"/>
    </p:embeddedFont>
    <p:embeddedFont>
      <p:font typeface="Source Code Pr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regular.fntdata"/><Relationship Id="rId14" Type="http://schemas.openxmlformats.org/officeDocument/2006/relationships/slide" Target="slides/slide9.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notesMaster" Target="notesMasters/notesMaster1.xml"/><Relationship Id="rId19" Type="http://schemas.openxmlformats.org/officeDocument/2006/relationships/font" Target="fonts/SourceCodePro-italic.fntdata"/><Relationship Id="rId6" Type="http://schemas.openxmlformats.org/officeDocument/2006/relationships/slide" Target="slides/slide1.xml"/><Relationship Id="rId18"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34625b022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34625b022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206c984df5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206c984df5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4625b022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4625b022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4625b022d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4625b022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6d3a58715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26d3a58715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26ff84fd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26ff84fd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8b009c54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8b009c54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8b009c54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8b009c54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rjdsuniforms@g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RJDS </a:t>
            </a:r>
            <a:endParaRPr/>
          </a:p>
          <a:p>
            <a:pPr indent="0" lvl="0" marL="0" rtl="0" algn="ctr">
              <a:spcBef>
                <a:spcPts val="0"/>
              </a:spcBef>
              <a:spcAft>
                <a:spcPts val="0"/>
              </a:spcAft>
              <a:buNone/>
            </a:pPr>
            <a:r>
              <a:rPr lang="en"/>
              <a:t>Uniforms</a:t>
            </a:r>
            <a:endParaRPr/>
          </a:p>
          <a:p>
            <a:pPr indent="0" lvl="0" marL="0" rtl="0" algn="ctr">
              <a:spcBef>
                <a:spcPts val="0"/>
              </a:spcBef>
              <a:spcAft>
                <a:spcPts val="0"/>
              </a:spcAft>
              <a:buNone/>
            </a:pPr>
            <a:r>
              <a:rPr lang="en"/>
              <a:t>2025-2026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F9900"/>
                </a:highlight>
              </a:rPr>
              <a:t>A Message From The RJDS Uniform Committee</a:t>
            </a:r>
            <a:endParaRPr sz="3600">
              <a:highlight>
                <a:srgbClr val="FF9900"/>
              </a:highlight>
            </a:endParaRPr>
          </a:p>
        </p:txBody>
      </p:sp>
      <p:sp>
        <p:nvSpPr>
          <p:cNvPr id="62" name="Google Shape;62;p14"/>
          <p:cNvSpPr txBox="1"/>
          <p:nvPr>
            <p:ph idx="1" type="body"/>
          </p:nvPr>
        </p:nvSpPr>
        <p:spPr>
          <a:xfrm>
            <a:off x="196050" y="801000"/>
            <a:ext cx="8751900" cy="4223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t>In early 2022, several RJDS parents formed a committee to plan the new design and execution of RJDS’ new uniforms. We researched and negotiated for months to ensure we chose items that were </a:t>
            </a:r>
            <a:r>
              <a:rPr b="1" lang="en" sz="1600"/>
              <a:t>high-quality</a:t>
            </a:r>
            <a:r>
              <a:rPr lang="en" sz="1600"/>
              <a:t>, </a:t>
            </a:r>
            <a:r>
              <a:rPr b="1" lang="en" sz="1600"/>
              <a:t>comfortable</a:t>
            </a:r>
            <a:r>
              <a:rPr lang="en" sz="1600"/>
              <a:t>, </a:t>
            </a:r>
            <a:r>
              <a:rPr b="1" lang="en" sz="1600"/>
              <a:t>relatively affordable</a:t>
            </a:r>
            <a:r>
              <a:rPr lang="en" sz="1600"/>
              <a:t>, and </a:t>
            </a:r>
            <a:r>
              <a:rPr b="1" lang="en" sz="1600"/>
              <a:t>inclusive</a:t>
            </a:r>
            <a:r>
              <a:rPr lang="en" sz="1600"/>
              <a:t>. </a:t>
            </a:r>
            <a:endParaRPr sz="1600"/>
          </a:p>
          <a:p>
            <a:pPr indent="0" lvl="0" marL="457200" rtl="0" algn="l">
              <a:spcBef>
                <a:spcPts val="1600"/>
              </a:spcBef>
              <a:spcAft>
                <a:spcPts val="0"/>
              </a:spcAft>
              <a:buNone/>
            </a:pPr>
            <a:r>
              <a:rPr lang="en" sz="1600"/>
              <a:t>All K-7 students are required to wear the school uniform. We appreciate the cooperation of all RJDS families in adhering to the following guidelines, so each student is prepared as a proud representative of our amazing little school.</a:t>
            </a:r>
            <a:endParaRPr sz="1600"/>
          </a:p>
          <a:p>
            <a:pPr indent="0" lvl="0" marL="457200" rtl="0" algn="l">
              <a:spcBef>
                <a:spcPts val="1600"/>
              </a:spcBef>
              <a:spcAft>
                <a:spcPts val="1600"/>
              </a:spcAft>
              <a:buNone/>
            </a:pPr>
            <a:br>
              <a:rPr lang="en" sz="1600"/>
            </a:br>
            <a:br>
              <a:rPr lang="en" sz="1600"/>
            </a:b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162900" y="50225"/>
            <a:ext cx="44061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FF9900"/>
                </a:highlight>
              </a:rPr>
              <a:t>Daily uniform </a:t>
            </a:r>
            <a:r>
              <a:rPr lang="en">
                <a:highlight>
                  <a:srgbClr val="FF9900"/>
                </a:highlight>
              </a:rPr>
              <a:t>Top options</a:t>
            </a:r>
            <a:endParaRPr>
              <a:highlight>
                <a:srgbClr val="FF9900"/>
              </a:highlight>
            </a:endParaRPr>
          </a:p>
        </p:txBody>
      </p:sp>
      <p:sp>
        <p:nvSpPr>
          <p:cNvPr id="68" name="Google Shape;68;p15"/>
          <p:cNvSpPr txBox="1"/>
          <p:nvPr/>
        </p:nvSpPr>
        <p:spPr>
          <a:xfrm>
            <a:off x="162900" y="851225"/>
            <a:ext cx="4406100" cy="43569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rPr b="1" lang="en" sz="1900" u="sng">
                <a:solidFill>
                  <a:schemeClr val="dk2"/>
                </a:solidFill>
                <a:latin typeface="Source Code Pro"/>
                <a:ea typeface="Source Code Pro"/>
                <a:cs typeface="Source Code Pro"/>
                <a:sym typeface="Source Code Pro"/>
              </a:rPr>
              <a:t>Mandatory</a:t>
            </a:r>
            <a:endParaRPr b="1" sz="1900" u="sng">
              <a:solidFill>
                <a:schemeClr val="dk2"/>
              </a:solidFill>
              <a:latin typeface="Source Code Pro"/>
              <a:ea typeface="Source Code Pro"/>
              <a:cs typeface="Source Code Pro"/>
              <a:sym typeface="Source Code Pro"/>
            </a:endParaRPr>
          </a:p>
          <a:p>
            <a:pPr indent="-311150" lvl="0" marL="457200" rtl="0" algn="l">
              <a:lnSpc>
                <a:spcPct val="115000"/>
              </a:lnSpc>
              <a:spcBef>
                <a:spcPts val="1600"/>
              </a:spcBef>
              <a:spcAft>
                <a:spcPts val="0"/>
              </a:spcAft>
              <a:buClr>
                <a:schemeClr val="dk2"/>
              </a:buClr>
              <a:buSzPts val="1300"/>
              <a:buFont typeface="Source Code Pro"/>
              <a:buChar char="●"/>
            </a:pPr>
            <a:r>
              <a:rPr lang="en" sz="1300" u="sng">
                <a:solidFill>
                  <a:schemeClr val="dk2"/>
                </a:solidFill>
                <a:latin typeface="Source Code Pro"/>
                <a:ea typeface="Source Code Pro"/>
                <a:cs typeface="Source Code Pro"/>
                <a:sym typeface="Source Code Pro"/>
              </a:rPr>
              <a:t>RJDS-Branded</a:t>
            </a:r>
            <a:r>
              <a:rPr b="1" lang="en" sz="1300" u="sng">
                <a:solidFill>
                  <a:schemeClr val="dk2"/>
                </a:solidFill>
                <a:latin typeface="Source Code Pro"/>
                <a:ea typeface="Source Code Pro"/>
                <a:cs typeface="Source Code Pro"/>
                <a:sym typeface="Source Code Pro"/>
              </a:rPr>
              <a:t> Golf Shirt</a:t>
            </a:r>
            <a:r>
              <a:rPr lang="en" sz="1300">
                <a:solidFill>
                  <a:schemeClr val="dk2"/>
                </a:solidFill>
                <a:latin typeface="Source Code Pro"/>
                <a:ea typeface="Source Code Pro"/>
                <a:cs typeface="Source Code Pro"/>
                <a:sym typeface="Source Code Pro"/>
              </a:rPr>
              <a:t> </a:t>
            </a:r>
            <a:endParaRPr sz="1300">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b="1" lang="en" sz="1300">
                <a:solidFill>
                  <a:schemeClr val="dk2"/>
                </a:solidFill>
                <a:latin typeface="Source Code Pro"/>
                <a:ea typeface="Source Code Pro"/>
                <a:cs typeface="Source Code Pro"/>
                <a:sym typeface="Source Code Pro"/>
              </a:rPr>
              <a:t>Short-</a:t>
            </a:r>
            <a:r>
              <a:rPr lang="en" sz="1300">
                <a:solidFill>
                  <a:schemeClr val="dk2"/>
                </a:solidFill>
                <a:latin typeface="Source Code Pro"/>
                <a:ea typeface="Source Code Pro"/>
                <a:cs typeface="Source Code Pro"/>
                <a:sym typeface="Source Code Pro"/>
              </a:rPr>
              <a:t> or </a:t>
            </a:r>
            <a:r>
              <a:rPr b="1" lang="en" sz="1300">
                <a:solidFill>
                  <a:schemeClr val="dk2"/>
                </a:solidFill>
                <a:latin typeface="Source Code Pro"/>
                <a:ea typeface="Source Code Pro"/>
                <a:cs typeface="Source Code Pro"/>
                <a:sym typeface="Source Code Pro"/>
              </a:rPr>
              <a:t>Long-sleeved</a:t>
            </a:r>
            <a:endParaRPr b="1" sz="1300">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COLOUR: </a:t>
            </a:r>
            <a:r>
              <a:rPr b="1" lang="en" sz="1300">
                <a:solidFill>
                  <a:schemeClr val="dk2"/>
                </a:solidFill>
                <a:latin typeface="Source Code Pro"/>
                <a:ea typeface="Source Code Pro"/>
                <a:cs typeface="Source Code Pro"/>
                <a:sym typeface="Source Code Pro"/>
              </a:rPr>
              <a:t>NAVY</a:t>
            </a:r>
            <a:br>
              <a:rPr b="1" lang="en" sz="1300">
                <a:solidFill>
                  <a:schemeClr val="dk2"/>
                </a:solidFill>
                <a:latin typeface="Source Code Pro"/>
                <a:ea typeface="Source Code Pro"/>
                <a:cs typeface="Source Code Pro"/>
                <a:sym typeface="Source Code Pro"/>
              </a:rPr>
            </a:br>
            <a:endParaRPr b="1" sz="2000">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b="1" lang="en" sz="2000">
                <a:solidFill>
                  <a:schemeClr val="dk2"/>
                </a:solidFill>
                <a:latin typeface="Source Code Pro"/>
                <a:ea typeface="Source Code Pro"/>
                <a:cs typeface="Source Code Pro"/>
                <a:sym typeface="Source Code Pro"/>
              </a:rPr>
              <a:t>OR</a:t>
            </a:r>
            <a:br>
              <a:rPr b="1" lang="en" sz="2000">
                <a:solidFill>
                  <a:schemeClr val="dk2"/>
                </a:solidFill>
                <a:latin typeface="Source Code Pro"/>
                <a:ea typeface="Source Code Pro"/>
                <a:cs typeface="Source Code Pro"/>
                <a:sym typeface="Source Code Pro"/>
              </a:rPr>
            </a:br>
            <a:endParaRPr b="1" sz="2000">
              <a:solidFill>
                <a:schemeClr val="dk2"/>
              </a:solidFill>
              <a:latin typeface="Source Code Pro"/>
              <a:ea typeface="Source Code Pro"/>
              <a:cs typeface="Source Code Pro"/>
              <a:sym typeface="Source Code Pro"/>
            </a:endParaRPr>
          </a:p>
          <a:p>
            <a:pPr indent="-311150" lvl="0" marL="457200" rtl="0" algn="l">
              <a:lnSpc>
                <a:spcPct val="115000"/>
              </a:lnSpc>
              <a:spcBef>
                <a:spcPts val="0"/>
              </a:spcBef>
              <a:spcAft>
                <a:spcPts val="0"/>
              </a:spcAft>
              <a:buClr>
                <a:schemeClr val="dk2"/>
              </a:buClr>
              <a:buSzPts val="1300"/>
              <a:buFont typeface="Source Code Pro"/>
              <a:buChar char="●"/>
            </a:pPr>
            <a:r>
              <a:rPr lang="en" sz="1300" u="sng">
                <a:solidFill>
                  <a:schemeClr val="dk2"/>
                </a:solidFill>
                <a:latin typeface="Source Code Pro"/>
                <a:ea typeface="Source Code Pro"/>
                <a:cs typeface="Source Code Pro"/>
                <a:sym typeface="Source Code Pro"/>
              </a:rPr>
              <a:t>RJDS-Branded </a:t>
            </a:r>
            <a:r>
              <a:rPr b="1" lang="en" sz="1300" u="sng">
                <a:solidFill>
                  <a:schemeClr val="dk2"/>
                </a:solidFill>
                <a:latin typeface="Source Code Pro"/>
                <a:ea typeface="Source Code Pro"/>
                <a:cs typeface="Source Code Pro"/>
                <a:sym typeface="Source Code Pro"/>
              </a:rPr>
              <a:t>Crewneck Sweatshirt</a:t>
            </a:r>
            <a:endParaRPr b="1" sz="1300" u="sng">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b="1" lang="en" sz="1300">
                <a:solidFill>
                  <a:schemeClr val="dk2"/>
                </a:solidFill>
                <a:latin typeface="Source Code Pro"/>
                <a:ea typeface="Source Code Pro"/>
                <a:cs typeface="Source Code Pro"/>
                <a:sym typeface="Source Code Pro"/>
              </a:rPr>
              <a:t>Long-sleeved</a:t>
            </a:r>
            <a:endParaRPr b="1" sz="1300">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COLOUR: </a:t>
            </a:r>
            <a:r>
              <a:rPr b="1" lang="en" sz="1300">
                <a:solidFill>
                  <a:schemeClr val="dk2"/>
                </a:solidFill>
                <a:latin typeface="Source Code Pro"/>
                <a:ea typeface="Source Code Pro"/>
                <a:cs typeface="Source Code Pro"/>
                <a:sym typeface="Source Code Pro"/>
              </a:rPr>
              <a:t>NAVY</a:t>
            </a:r>
            <a:r>
              <a:rPr lang="en" sz="1300">
                <a:solidFill>
                  <a:schemeClr val="dk2"/>
                </a:solidFill>
                <a:latin typeface="Source Code Pro"/>
                <a:ea typeface="Source Code Pro"/>
                <a:cs typeface="Source Code Pro"/>
                <a:sym typeface="Source Code Pro"/>
              </a:rPr>
              <a:t> or </a:t>
            </a:r>
            <a:r>
              <a:rPr b="1" lang="en" sz="1300">
                <a:solidFill>
                  <a:schemeClr val="dk2"/>
                </a:solidFill>
                <a:latin typeface="Source Code Pro"/>
                <a:ea typeface="Source Code Pro"/>
                <a:cs typeface="Source Code Pro"/>
                <a:sym typeface="Source Code Pro"/>
              </a:rPr>
              <a:t>HEATHER GREY</a:t>
            </a:r>
            <a:br>
              <a:rPr b="1" lang="en" sz="1300">
                <a:solidFill>
                  <a:schemeClr val="dk2"/>
                </a:solidFill>
                <a:latin typeface="Source Code Pro"/>
                <a:ea typeface="Source Code Pro"/>
                <a:cs typeface="Source Code Pro"/>
                <a:sym typeface="Source Code Pro"/>
              </a:rPr>
            </a:br>
            <a:endParaRPr b="1" sz="1300">
              <a:solidFill>
                <a:schemeClr val="dk2"/>
              </a:solidFill>
              <a:latin typeface="Source Code Pro"/>
              <a:ea typeface="Source Code Pro"/>
              <a:cs typeface="Source Code Pro"/>
              <a:sym typeface="Source Code Pro"/>
            </a:endParaRPr>
          </a:p>
          <a:p>
            <a:pPr indent="-311150" lvl="0" marL="457200" rtl="0" algn="l">
              <a:lnSpc>
                <a:spcPct val="115000"/>
              </a:lnSpc>
              <a:spcBef>
                <a:spcPts val="0"/>
              </a:spcBef>
              <a:spcAft>
                <a:spcPts val="0"/>
              </a:spcAft>
              <a:buClr>
                <a:schemeClr val="dk2"/>
              </a:buClr>
              <a:buSzPts val="1300"/>
              <a:buFont typeface="Source Code Pro"/>
              <a:buChar char="●"/>
            </a:pPr>
            <a:r>
              <a:rPr b="1" lang="en" sz="1300" u="sng">
                <a:solidFill>
                  <a:schemeClr val="dk2"/>
                </a:solidFill>
                <a:latin typeface="Source Code Pro"/>
                <a:ea typeface="Source Code Pro"/>
                <a:cs typeface="Source Code Pro"/>
                <a:sym typeface="Source Code Pro"/>
              </a:rPr>
              <a:t>Kippah</a:t>
            </a:r>
            <a:r>
              <a:rPr lang="en" sz="1300" u="sng">
                <a:solidFill>
                  <a:schemeClr val="dk2"/>
                </a:solidFill>
                <a:latin typeface="Source Code Pro"/>
                <a:ea typeface="Source Code Pro"/>
                <a:cs typeface="Source Code Pro"/>
                <a:sym typeface="Source Code Pro"/>
              </a:rPr>
              <a:t> for boys (optional for girls)</a:t>
            </a:r>
            <a:endParaRPr b="1" sz="1300" u="sng">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Any</a:t>
            </a:r>
            <a:endParaRPr sz="1900" u="sng">
              <a:solidFill>
                <a:schemeClr val="dk2"/>
              </a:solidFill>
              <a:latin typeface="Source Code Pro"/>
              <a:ea typeface="Source Code Pro"/>
              <a:cs typeface="Source Code Pro"/>
              <a:sym typeface="Source Code Pro"/>
            </a:endParaRPr>
          </a:p>
          <a:p>
            <a:pPr indent="0" lvl="0" marL="114300" rtl="0" algn="l">
              <a:lnSpc>
                <a:spcPct val="115000"/>
              </a:lnSpc>
              <a:spcBef>
                <a:spcPts val="1600"/>
              </a:spcBef>
              <a:spcAft>
                <a:spcPts val="1600"/>
              </a:spcAft>
              <a:buNone/>
            </a:pPr>
            <a:r>
              <a:t/>
            </a:r>
            <a:endParaRPr b="1" sz="1900" u="sng">
              <a:solidFill>
                <a:schemeClr val="dk2"/>
              </a:solidFill>
              <a:latin typeface="Source Code Pro"/>
              <a:ea typeface="Source Code Pro"/>
              <a:cs typeface="Source Code Pro"/>
              <a:sym typeface="Source Code Pro"/>
            </a:endParaRPr>
          </a:p>
        </p:txBody>
      </p:sp>
      <p:pic>
        <p:nvPicPr>
          <p:cNvPr id="69" name="Google Shape;69;p15"/>
          <p:cNvPicPr preferRelativeResize="0"/>
          <p:nvPr/>
        </p:nvPicPr>
        <p:blipFill>
          <a:blip r:embed="rId3">
            <a:alphaModFix/>
          </a:blip>
          <a:stretch>
            <a:fillRect/>
          </a:stretch>
        </p:blipFill>
        <p:spPr>
          <a:xfrm>
            <a:off x="4076275" y="2505478"/>
            <a:ext cx="1364901" cy="1162924"/>
          </a:xfrm>
          <a:prstGeom prst="rect">
            <a:avLst/>
          </a:prstGeom>
          <a:noFill/>
          <a:ln>
            <a:noFill/>
          </a:ln>
        </p:spPr>
      </p:pic>
      <p:sp>
        <p:nvSpPr>
          <p:cNvPr id="70" name="Google Shape;70;p15"/>
          <p:cNvSpPr txBox="1"/>
          <p:nvPr/>
        </p:nvSpPr>
        <p:spPr>
          <a:xfrm>
            <a:off x="5100322" y="340975"/>
            <a:ext cx="4562100" cy="19281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t/>
            </a:r>
            <a:endParaRPr b="1" sz="1900" u="sng">
              <a:solidFill>
                <a:schemeClr val="dk2"/>
              </a:solidFill>
              <a:latin typeface="Source Code Pro"/>
              <a:ea typeface="Source Code Pro"/>
              <a:cs typeface="Source Code Pro"/>
              <a:sym typeface="Source Code Pro"/>
            </a:endParaRPr>
          </a:p>
          <a:p>
            <a:pPr indent="0" lvl="0" marL="114300" rtl="0" algn="l">
              <a:lnSpc>
                <a:spcPct val="115000"/>
              </a:lnSpc>
              <a:spcBef>
                <a:spcPts val="1600"/>
              </a:spcBef>
              <a:spcAft>
                <a:spcPts val="0"/>
              </a:spcAft>
              <a:buNone/>
            </a:pPr>
            <a:r>
              <a:rPr b="1" lang="en" sz="1900" u="sng">
                <a:solidFill>
                  <a:schemeClr val="dk2"/>
                </a:solidFill>
                <a:latin typeface="Source Code Pro"/>
                <a:ea typeface="Source Code Pro"/>
                <a:cs typeface="Source Code Pro"/>
                <a:sym typeface="Source Code Pro"/>
              </a:rPr>
              <a:t>Optional Add-ons</a:t>
            </a:r>
            <a:endParaRPr b="1" sz="1900" u="sng">
              <a:solidFill>
                <a:schemeClr val="dk2"/>
              </a:solidFill>
              <a:latin typeface="Source Code Pro"/>
              <a:ea typeface="Source Code Pro"/>
              <a:cs typeface="Source Code Pro"/>
              <a:sym typeface="Source Code Pro"/>
            </a:endParaRPr>
          </a:p>
          <a:p>
            <a:pPr indent="-311150" lvl="0" marL="457200" rtl="0" algn="l">
              <a:lnSpc>
                <a:spcPct val="115000"/>
              </a:lnSpc>
              <a:spcBef>
                <a:spcPts val="1600"/>
              </a:spcBef>
              <a:spcAft>
                <a:spcPts val="0"/>
              </a:spcAft>
              <a:buClr>
                <a:schemeClr val="dk2"/>
              </a:buClr>
              <a:buSzPts val="1300"/>
              <a:buFont typeface="Source Code Pro"/>
              <a:buChar char="●"/>
            </a:pPr>
            <a:r>
              <a:rPr b="1" lang="en" sz="1300" u="sng">
                <a:solidFill>
                  <a:schemeClr val="dk2"/>
                </a:solidFill>
                <a:latin typeface="Source Code Pro"/>
                <a:ea typeface="Source Code Pro"/>
                <a:cs typeface="Source Code Pro"/>
                <a:sym typeface="Source Code Pro"/>
              </a:rPr>
              <a:t>Zip-up Hooded Sweatshirt</a:t>
            </a:r>
            <a:endParaRPr b="1" sz="1300">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lang="en" sz="1300" u="sng">
                <a:solidFill>
                  <a:schemeClr val="dk2"/>
                </a:solidFill>
                <a:latin typeface="Source Code Pro"/>
                <a:ea typeface="Source Code Pro"/>
                <a:cs typeface="Source Code Pro"/>
                <a:sym typeface="Source Code Pro"/>
              </a:rPr>
              <a:t>RJDS-Branded or Unbranded</a:t>
            </a:r>
            <a:endParaRPr sz="1300" u="sng">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lang="en" sz="1300" u="sng">
                <a:solidFill>
                  <a:schemeClr val="dk2"/>
                </a:solidFill>
                <a:latin typeface="Source Code Pro"/>
                <a:ea typeface="Source Code Pro"/>
                <a:cs typeface="Source Code Pro"/>
                <a:sym typeface="Source Code Pro"/>
              </a:rPr>
              <a:t>Colour: Heather Grey</a:t>
            </a:r>
            <a:endParaRPr sz="1300" u="sng">
              <a:solidFill>
                <a:schemeClr val="dk2"/>
              </a:solidFill>
              <a:latin typeface="Source Code Pro"/>
              <a:ea typeface="Source Code Pro"/>
              <a:cs typeface="Source Code Pro"/>
              <a:sym typeface="Source Code Pro"/>
            </a:endParaRPr>
          </a:p>
        </p:txBody>
      </p:sp>
      <p:pic>
        <p:nvPicPr>
          <p:cNvPr id="71" name="Google Shape;71;p15"/>
          <p:cNvPicPr preferRelativeResize="0"/>
          <p:nvPr/>
        </p:nvPicPr>
        <p:blipFill>
          <a:blip r:embed="rId4">
            <a:alphaModFix/>
          </a:blip>
          <a:stretch>
            <a:fillRect/>
          </a:stretch>
        </p:blipFill>
        <p:spPr>
          <a:xfrm>
            <a:off x="3425725" y="1031725"/>
            <a:ext cx="1501775" cy="1237350"/>
          </a:xfrm>
          <a:prstGeom prst="rect">
            <a:avLst/>
          </a:prstGeom>
          <a:noFill/>
          <a:ln>
            <a:noFill/>
          </a:ln>
        </p:spPr>
      </p:pic>
      <p:pic>
        <p:nvPicPr>
          <p:cNvPr id="72" name="Google Shape;72;p15"/>
          <p:cNvPicPr preferRelativeResize="0"/>
          <p:nvPr/>
        </p:nvPicPr>
        <p:blipFill>
          <a:blip r:embed="rId5">
            <a:alphaModFix/>
          </a:blip>
          <a:stretch>
            <a:fillRect/>
          </a:stretch>
        </p:blipFill>
        <p:spPr>
          <a:xfrm>
            <a:off x="6388925" y="2194650"/>
            <a:ext cx="1021801" cy="1237350"/>
          </a:xfrm>
          <a:prstGeom prst="rect">
            <a:avLst/>
          </a:prstGeom>
          <a:noFill/>
          <a:ln>
            <a:noFill/>
          </a:ln>
        </p:spPr>
      </p:pic>
      <p:sp>
        <p:nvSpPr>
          <p:cNvPr id="73" name="Google Shape;73;p15"/>
          <p:cNvSpPr txBox="1"/>
          <p:nvPr/>
        </p:nvSpPr>
        <p:spPr>
          <a:xfrm>
            <a:off x="5194875" y="3432000"/>
            <a:ext cx="3768300" cy="10752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2"/>
              </a:buClr>
              <a:buSzPts val="1300"/>
              <a:buFont typeface="Source Code Pro"/>
              <a:buChar char="●"/>
            </a:pPr>
            <a:r>
              <a:rPr lang="en" sz="1300" u="sng">
                <a:solidFill>
                  <a:schemeClr val="dk2"/>
                </a:solidFill>
                <a:latin typeface="Source Code Pro"/>
                <a:ea typeface="Source Code Pro"/>
                <a:cs typeface="Source Code Pro"/>
                <a:sym typeface="Source Code Pro"/>
              </a:rPr>
              <a:t>RJDS-Branded </a:t>
            </a:r>
            <a:r>
              <a:rPr b="1" lang="en" sz="1300" u="sng">
                <a:solidFill>
                  <a:schemeClr val="dk2"/>
                </a:solidFill>
                <a:latin typeface="Source Code Pro"/>
                <a:ea typeface="Source Code Pro"/>
                <a:cs typeface="Source Code Pro"/>
                <a:sym typeface="Source Code Pro"/>
              </a:rPr>
              <a:t>Kippah</a:t>
            </a:r>
            <a:endParaRPr sz="1300">
              <a:solidFill>
                <a:schemeClr val="dk2"/>
              </a:solidFill>
              <a:latin typeface="Source Code Pro"/>
              <a:ea typeface="Source Code Pro"/>
              <a:cs typeface="Source Code Pro"/>
              <a:sym typeface="Source Code Pro"/>
            </a:endParaRPr>
          </a:p>
          <a:p>
            <a:pPr indent="-311150" lvl="1" marL="914400" rtl="0" algn="l">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Every boy should have at least one for special occasions</a:t>
            </a:r>
            <a:endParaRPr sz="1300">
              <a:solidFill>
                <a:schemeClr val="dk2"/>
              </a:solidFill>
              <a:latin typeface="Source Code Pro"/>
              <a:ea typeface="Source Code Pro"/>
              <a:cs typeface="Source Code Pro"/>
              <a:sym typeface="Source Code Pro"/>
            </a:endParaRPr>
          </a:p>
        </p:txBody>
      </p:sp>
      <p:pic>
        <p:nvPicPr>
          <p:cNvPr id="74" name="Google Shape;74;p15"/>
          <p:cNvPicPr preferRelativeResize="0"/>
          <p:nvPr/>
        </p:nvPicPr>
        <p:blipFill>
          <a:blip r:embed="rId6">
            <a:alphaModFix/>
          </a:blip>
          <a:stretch>
            <a:fillRect/>
          </a:stretch>
        </p:blipFill>
        <p:spPr>
          <a:xfrm>
            <a:off x="7196125" y="4227111"/>
            <a:ext cx="1069426" cy="9163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225750" y="61425"/>
            <a:ext cx="54687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FF9900"/>
                </a:highlight>
              </a:rPr>
              <a:t>Daily uniform Bottom options</a:t>
            </a:r>
            <a:endParaRPr>
              <a:highlight>
                <a:srgbClr val="FF9900"/>
              </a:highlight>
            </a:endParaRPr>
          </a:p>
        </p:txBody>
      </p:sp>
      <p:sp>
        <p:nvSpPr>
          <p:cNvPr id="80" name="Google Shape;80;p16"/>
          <p:cNvSpPr txBox="1"/>
          <p:nvPr/>
        </p:nvSpPr>
        <p:spPr>
          <a:xfrm>
            <a:off x="98350" y="417138"/>
            <a:ext cx="5272200" cy="45747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t/>
            </a:r>
            <a:endParaRPr b="1" sz="1900" u="sng">
              <a:solidFill>
                <a:schemeClr val="dk2"/>
              </a:solidFill>
              <a:latin typeface="Source Code Pro"/>
              <a:ea typeface="Source Code Pro"/>
              <a:cs typeface="Source Code Pro"/>
              <a:sym typeface="Source Code Pro"/>
            </a:endParaRPr>
          </a:p>
          <a:p>
            <a:pPr indent="-323850" lvl="0" marL="457200" rtl="0" algn="l">
              <a:lnSpc>
                <a:spcPct val="115000"/>
              </a:lnSpc>
              <a:spcBef>
                <a:spcPts val="1600"/>
              </a:spcBef>
              <a:spcAft>
                <a:spcPts val="0"/>
              </a:spcAft>
              <a:buClr>
                <a:schemeClr val="dk2"/>
              </a:buClr>
              <a:buSzPts val="1500"/>
              <a:buFont typeface="Source Code Pro"/>
              <a:buChar char="●"/>
            </a:pPr>
            <a:r>
              <a:rPr b="1" lang="en" sz="1500" u="sng">
                <a:solidFill>
                  <a:schemeClr val="dk2"/>
                </a:solidFill>
                <a:latin typeface="Source Code Pro"/>
                <a:ea typeface="Source Code Pro"/>
                <a:cs typeface="Source Code Pro"/>
                <a:sym typeface="Source Code Pro"/>
              </a:rPr>
              <a:t>Pants/Shorts</a:t>
            </a:r>
            <a:r>
              <a:rPr lang="en" sz="1500">
                <a:solidFill>
                  <a:schemeClr val="dk2"/>
                </a:solidFill>
                <a:latin typeface="Source Code Pro"/>
                <a:ea typeface="Source Code Pro"/>
                <a:cs typeface="Source Code Pro"/>
                <a:sym typeface="Source Code Pro"/>
              </a:rPr>
              <a:t> </a:t>
            </a:r>
            <a:endParaRPr sz="1500">
              <a:solidFill>
                <a:schemeClr val="dk2"/>
              </a:solidFill>
              <a:latin typeface="Source Code Pro"/>
              <a:ea typeface="Source Code Pro"/>
              <a:cs typeface="Source Code Pro"/>
              <a:sym typeface="Source Code Pro"/>
            </a:endParaRPr>
          </a:p>
          <a:p>
            <a:pPr indent="-323850" lvl="1" marL="914400" rtl="0" algn="l">
              <a:lnSpc>
                <a:spcPct val="115000"/>
              </a:lnSpc>
              <a:spcBef>
                <a:spcPts val="0"/>
              </a:spcBef>
              <a:spcAft>
                <a:spcPts val="0"/>
              </a:spcAft>
              <a:buClr>
                <a:schemeClr val="dk2"/>
              </a:buClr>
              <a:buSzPts val="1500"/>
              <a:buFont typeface="Source Code Pro"/>
              <a:buChar char="○"/>
            </a:pPr>
            <a:r>
              <a:rPr lang="en" sz="1500">
                <a:solidFill>
                  <a:schemeClr val="dk2"/>
                </a:solidFill>
                <a:latin typeface="Source Code Pro"/>
                <a:ea typeface="Source Code Pro"/>
                <a:cs typeface="Source Code Pro"/>
                <a:sym typeface="Source Code Pro"/>
              </a:rPr>
              <a:t>Chinos, Trousers, Cargo, or similar</a:t>
            </a:r>
            <a:endParaRPr b="1" sz="1500">
              <a:solidFill>
                <a:schemeClr val="dk2"/>
              </a:solidFill>
              <a:latin typeface="Source Code Pro"/>
              <a:ea typeface="Source Code Pro"/>
              <a:cs typeface="Source Code Pro"/>
              <a:sym typeface="Source Code Pro"/>
            </a:endParaRPr>
          </a:p>
          <a:p>
            <a:pPr indent="-323850" lvl="1" marL="914400" rtl="0" algn="l">
              <a:lnSpc>
                <a:spcPct val="115000"/>
              </a:lnSpc>
              <a:spcBef>
                <a:spcPts val="0"/>
              </a:spcBef>
              <a:spcAft>
                <a:spcPts val="0"/>
              </a:spcAft>
              <a:buClr>
                <a:schemeClr val="dk2"/>
              </a:buClr>
              <a:buSzPts val="1500"/>
              <a:buFont typeface="Source Code Pro"/>
              <a:buChar char="○"/>
            </a:pPr>
            <a:r>
              <a:rPr lang="en" sz="1500">
                <a:solidFill>
                  <a:schemeClr val="dk2"/>
                </a:solidFill>
                <a:latin typeface="Source Code Pro"/>
                <a:ea typeface="Source Code Pro"/>
                <a:cs typeface="Source Code Pro"/>
                <a:sym typeface="Source Code Pro"/>
              </a:rPr>
              <a:t>COLOUR: Light/medium </a:t>
            </a:r>
            <a:r>
              <a:rPr b="1" lang="en" sz="1500">
                <a:solidFill>
                  <a:schemeClr val="dk2"/>
                </a:solidFill>
                <a:latin typeface="Source Code Pro"/>
                <a:ea typeface="Source Code Pro"/>
                <a:cs typeface="Source Code Pro"/>
                <a:sym typeface="Source Code Pro"/>
              </a:rPr>
              <a:t>KHAKI </a:t>
            </a:r>
            <a:r>
              <a:rPr lang="en" sz="1500">
                <a:solidFill>
                  <a:schemeClr val="dk2"/>
                </a:solidFill>
                <a:latin typeface="Source Code Pro"/>
                <a:ea typeface="Source Code Pro"/>
                <a:cs typeface="Source Code Pro"/>
                <a:sym typeface="Source Code Pro"/>
              </a:rPr>
              <a:t>(NOT tan)</a:t>
            </a:r>
            <a:endParaRPr sz="1500">
              <a:solidFill>
                <a:schemeClr val="dk2"/>
              </a:solidFill>
              <a:latin typeface="Source Code Pro"/>
              <a:ea typeface="Source Code Pro"/>
              <a:cs typeface="Source Code Pro"/>
              <a:sym typeface="Source Code Pro"/>
            </a:endParaRPr>
          </a:p>
          <a:p>
            <a:pPr indent="0" lvl="0" marL="457200" rtl="0" algn="l">
              <a:lnSpc>
                <a:spcPct val="115000"/>
              </a:lnSpc>
              <a:spcBef>
                <a:spcPts val="1600"/>
              </a:spcBef>
              <a:spcAft>
                <a:spcPts val="0"/>
              </a:spcAft>
              <a:buNone/>
            </a:pPr>
            <a:r>
              <a:rPr b="1" lang="en" sz="1900">
                <a:solidFill>
                  <a:schemeClr val="dk2"/>
                </a:solidFill>
                <a:latin typeface="Source Code Pro"/>
                <a:ea typeface="Source Code Pro"/>
                <a:cs typeface="Source Code Pro"/>
                <a:sym typeface="Source Code Pro"/>
              </a:rPr>
              <a:t>OR</a:t>
            </a:r>
            <a:endParaRPr b="1" sz="1900">
              <a:solidFill>
                <a:schemeClr val="dk2"/>
              </a:solidFill>
              <a:latin typeface="Source Code Pro"/>
              <a:ea typeface="Source Code Pro"/>
              <a:cs typeface="Source Code Pro"/>
              <a:sym typeface="Source Code Pro"/>
            </a:endParaRPr>
          </a:p>
          <a:p>
            <a:pPr indent="-323850" lvl="0" marL="457200" rtl="0" algn="l">
              <a:lnSpc>
                <a:spcPct val="115000"/>
              </a:lnSpc>
              <a:spcBef>
                <a:spcPts val="1600"/>
              </a:spcBef>
              <a:spcAft>
                <a:spcPts val="0"/>
              </a:spcAft>
              <a:buClr>
                <a:schemeClr val="dk2"/>
              </a:buClr>
              <a:buSzPts val="1500"/>
              <a:buFont typeface="Source Code Pro"/>
              <a:buChar char="●"/>
            </a:pPr>
            <a:r>
              <a:rPr b="1" lang="en" sz="1500" u="sng">
                <a:solidFill>
                  <a:schemeClr val="dk2"/>
                </a:solidFill>
                <a:latin typeface="Source Code Pro"/>
                <a:ea typeface="Source Code Pro"/>
                <a:cs typeface="Source Code Pro"/>
                <a:sym typeface="Source Code Pro"/>
              </a:rPr>
              <a:t>Skort or </a:t>
            </a:r>
            <a:r>
              <a:rPr b="1" lang="en" sz="1500" u="sng">
                <a:solidFill>
                  <a:schemeClr val="dk2"/>
                </a:solidFill>
                <a:latin typeface="Source Code Pro"/>
                <a:ea typeface="Source Code Pro"/>
                <a:cs typeface="Source Code Pro"/>
                <a:sym typeface="Source Code Pro"/>
              </a:rPr>
              <a:t>Skirt</a:t>
            </a:r>
            <a:r>
              <a:rPr lang="en" sz="1500" u="sng">
                <a:solidFill>
                  <a:schemeClr val="dk2"/>
                </a:solidFill>
                <a:latin typeface="Source Code Pro"/>
                <a:ea typeface="Source Code Pro"/>
                <a:cs typeface="Source Code Pro"/>
                <a:sym typeface="Source Code Pro"/>
              </a:rPr>
              <a:t>(with shorts underneath)</a:t>
            </a:r>
            <a:endParaRPr b="1" sz="1500">
              <a:solidFill>
                <a:schemeClr val="dk2"/>
              </a:solidFill>
              <a:latin typeface="Source Code Pro"/>
              <a:ea typeface="Source Code Pro"/>
              <a:cs typeface="Source Code Pro"/>
              <a:sym typeface="Source Code Pro"/>
            </a:endParaRPr>
          </a:p>
          <a:p>
            <a:pPr indent="-323850" lvl="1" marL="914400" rtl="0" algn="l">
              <a:lnSpc>
                <a:spcPct val="115000"/>
              </a:lnSpc>
              <a:spcBef>
                <a:spcPts val="0"/>
              </a:spcBef>
              <a:spcAft>
                <a:spcPts val="0"/>
              </a:spcAft>
              <a:buClr>
                <a:schemeClr val="dk2"/>
              </a:buClr>
              <a:buSzPts val="1500"/>
              <a:buFont typeface="Source Code Pro"/>
              <a:buChar char="○"/>
            </a:pPr>
            <a:r>
              <a:rPr lang="en" sz="1500">
                <a:solidFill>
                  <a:schemeClr val="dk2"/>
                </a:solidFill>
                <a:latin typeface="Source Code Pro"/>
                <a:ea typeface="Source Code Pro"/>
                <a:cs typeface="Source Code Pro"/>
                <a:sym typeface="Source Code Pro"/>
              </a:rPr>
              <a:t>COLOUR: Light/medium </a:t>
            </a:r>
            <a:r>
              <a:rPr b="1" lang="en" sz="1500">
                <a:solidFill>
                  <a:schemeClr val="dk2"/>
                </a:solidFill>
                <a:latin typeface="Source Code Pro"/>
                <a:ea typeface="Source Code Pro"/>
                <a:cs typeface="Source Code Pro"/>
                <a:sym typeface="Source Code Pro"/>
              </a:rPr>
              <a:t>KHAKI </a:t>
            </a:r>
            <a:r>
              <a:rPr lang="en" sz="1500">
                <a:solidFill>
                  <a:schemeClr val="dk2"/>
                </a:solidFill>
                <a:latin typeface="Source Code Pro"/>
                <a:ea typeface="Source Code Pro"/>
                <a:cs typeface="Source Code Pro"/>
                <a:sym typeface="Source Code Pro"/>
              </a:rPr>
              <a:t>(NOT tan)</a:t>
            </a:r>
            <a:endParaRPr sz="1500">
              <a:solidFill>
                <a:schemeClr val="dk2"/>
              </a:solidFill>
              <a:latin typeface="Source Code Pro"/>
              <a:ea typeface="Source Code Pro"/>
              <a:cs typeface="Source Code Pro"/>
              <a:sym typeface="Source Code Pro"/>
            </a:endParaRPr>
          </a:p>
          <a:p>
            <a:pPr indent="-323850" lvl="1" marL="914400" rtl="0" algn="l">
              <a:lnSpc>
                <a:spcPct val="115000"/>
              </a:lnSpc>
              <a:spcBef>
                <a:spcPts val="0"/>
              </a:spcBef>
              <a:spcAft>
                <a:spcPts val="0"/>
              </a:spcAft>
              <a:buClr>
                <a:schemeClr val="dk2"/>
              </a:buClr>
              <a:buSzPts val="1500"/>
              <a:buFont typeface="Source Code Pro"/>
              <a:buChar char="○"/>
            </a:pPr>
            <a:r>
              <a:rPr b="1" lang="en" sz="1500">
                <a:solidFill>
                  <a:schemeClr val="dk2"/>
                </a:solidFill>
                <a:latin typeface="Source Code Pro"/>
                <a:ea typeface="Source Code Pro"/>
                <a:cs typeface="Source Code Pro"/>
                <a:sym typeface="Source Code Pro"/>
              </a:rPr>
              <a:t>WITH: Tights, Legging OR Kneesocks (optional)</a:t>
            </a:r>
            <a:endParaRPr b="1" sz="1500">
              <a:solidFill>
                <a:schemeClr val="dk2"/>
              </a:solidFill>
              <a:latin typeface="Source Code Pro"/>
              <a:ea typeface="Source Code Pro"/>
              <a:cs typeface="Source Code Pro"/>
              <a:sym typeface="Source Code Pro"/>
            </a:endParaRPr>
          </a:p>
          <a:p>
            <a:pPr indent="-323850" lvl="2" marL="1371600" rtl="0" algn="l">
              <a:lnSpc>
                <a:spcPct val="115000"/>
              </a:lnSpc>
              <a:spcBef>
                <a:spcPts val="0"/>
              </a:spcBef>
              <a:spcAft>
                <a:spcPts val="0"/>
              </a:spcAft>
              <a:buClr>
                <a:schemeClr val="dk2"/>
              </a:buClr>
              <a:buSzPts val="1500"/>
              <a:buFont typeface="Source Code Pro"/>
              <a:buChar char="■"/>
            </a:pPr>
            <a:r>
              <a:rPr lang="en" sz="1500">
                <a:solidFill>
                  <a:schemeClr val="dk2"/>
                </a:solidFill>
                <a:latin typeface="Source Code Pro"/>
                <a:ea typeface="Source Code Pro"/>
                <a:cs typeface="Source Code Pro"/>
                <a:sym typeface="Source Code Pro"/>
              </a:rPr>
              <a:t>COLOUR: </a:t>
            </a:r>
            <a:r>
              <a:rPr b="1" lang="en" sz="1500">
                <a:solidFill>
                  <a:schemeClr val="dk2"/>
                </a:solidFill>
                <a:latin typeface="Source Code Pro"/>
                <a:ea typeface="Source Code Pro"/>
                <a:cs typeface="Source Code Pro"/>
                <a:sym typeface="Source Code Pro"/>
              </a:rPr>
              <a:t>NAVY</a:t>
            </a:r>
            <a:endParaRPr b="1" sz="1500">
              <a:solidFill>
                <a:schemeClr val="dk2"/>
              </a:solidFill>
              <a:latin typeface="Source Code Pro"/>
              <a:ea typeface="Source Code Pro"/>
              <a:cs typeface="Source Code Pro"/>
              <a:sym typeface="Source Code Pro"/>
            </a:endParaRPr>
          </a:p>
          <a:p>
            <a:pPr indent="0" lvl="0" marL="457200" rtl="0" algn="l">
              <a:lnSpc>
                <a:spcPct val="115000"/>
              </a:lnSpc>
              <a:spcBef>
                <a:spcPts val="1600"/>
              </a:spcBef>
              <a:spcAft>
                <a:spcPts val="0"/>
              </a:spcAft>
              <a:buNone/>
            </a:pPr>
            <a:r>
              <a:rPr b="1" lang="en" sz="1900">
                <a:solidFill>
                  <a:schemeClr val="dk2"/>
                </a:solidFill>
                <a:latin typeface="Source Code Pro"/>
                <a:ea typeface="Source Code Pro"/>
                <a:cs typeface="Source Code Pro"/>
                <a:sym typeface="Source Code Pro"/>
              </a:rPr>
              <a:t>WITH</a:t>
            </a:r>
            <a:endParaRPr b="1" sz="1900">
              <a:solidFill>
                <a:schemeClr val="dk2"/>
              </a:solidFill>
              <a:latin typeface="Source Code Pro"/>
              <a:ea typeface="Source Code Pro"/>
              <a:cs typeface="Source Code Pro"/>
              <a:sym typeface="Source Code Pro"/>
            </a:endParaRPr>
          </a:p>
          <a:p>
            <a:pPr indent="-323850" lvl="0" marL="457200" rtl="0" algn="l">
              <a:lnSpc>
                <a:spcPct val="115000"/>
              </a:lnSpc>
              <a:spcBef>
                <a:spcPts val="1600"/>
              </a:spcBef>
              <a:spcAft>
                <a:spcPts val="0"/>
              </a:spcAft>
              <a:buClr>
                <a:schemeClr val="dk2"/>
              </a:buClr>
              <a:buSzPts val="1500"/>
              <a:buFont typeface="Source Code Pro"/>
              <a:buChar char="●"/>
            </a:pPr>
            <a:r>
              <a:rPr b="1" lang="en" sz="1500" u="sng">
                <a:solidFill>
                  <a:schemeClr val="dk2"/>
                </a:solidFill>
                <a:latin typeface="Source Code Pro"/>
                <a:ea typeface="Source Code Pro"/>
                <a:cs typeface="Source Code Pro"/>
                <a:sym typeface="Source Code Pro"/>
              </a:rPr>
              <a:t>Well-fitting, Closed-toe Shoes</a:t>
            </a:r>
            <a:endParaRPr b="1" sz="1900">
              <a:solidFill>
                <a:schemeClr val="dk2"/>
              </a:solidFill>
              <a:latin typeface="Source Code Pro"/>
              <a:ea typeface="Source Code Pro"/>
              <a:cs typeface="Source Code Pro"/>
              <a:sym typeface="Source Code Pro"/>
            </a:endParaRPr>
          </a:p>
        </p:txBody>
      </p:sp>
      <p:pic>
        <p:nvPicPr>
          <p:cNvPr id="81" name="Google Shape;81;p16"/>
          <p:cNvPicPr preferRelativeResize="0"/>
          <p:nvPr/>
        </p:nvPicPr>
        <p:blipFill rotWithShape="1">
          <a:blip r:embed="rId3">
            <a:alphaModFix/>
          </a:blip>
          <a:srcRect b="0" l="1494" r="1484" t="0"/>
          <a:stretch/>
        </p:blipFill>
        <p:spPr>
          <a:xfrm>
            <a:off x="5323300" y="795050"/>
            <a:ext cx="3218890" cy="3976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711750" y="112400"/>
            <a:ext cx="1895700" cy="6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highlight>
                  <a:srgbClr val="FF9900"/>
                </a:highlight>
              </a:rPr>
              <a:t>GYM STRIP</a:t>
            </a:r>
            <a:endParaRPr sz="4200">
              <a:highlight>
                <a:srgbClr val="FF9900"/>
              </a:highlight>
            </a:endParaRPr>
          </a:p>
        </p:txBody>
      </p:sp>
      <p:pic>
        <p:nvPicPr>
          <p:cNvPr id="87" name="Google Shape;87;p17"/>
          <p:cNvPicPr preferRelativeResize="0"/>
          <p:nvPr/>
        </p:nvPicPr>
        <p:blipFill rotWithShape="1">
          <a:blip r:embed="rId3">
            <a:alphaModFix/>
          </a:blip>
          <a:srcRect b="0" l="1446" r="1446" t="0"/>
          <a:stretch/>
        </p:blipFill>
        <p:spPr>
          <a:xfrm>
            <a:off x="4534175" y="924300"/>
            <a:ext cx="3679900" cy="4023976"/>
          </a:xfrm>
          <a:prstGeom prst="rect">
            <a:avLst/>
          </a:prstGeom>
          <a:noFill/>
          <a:ln>
            <a:noFill/>
          </a:ln>
        </p:spPr>
      </p:pic>
      <p:sp>
        <p:nvSpPr>
          <p:cNvPr id="88" name="Google Shape;88;p17"/>
          <p:cNvSpPr txBox="1"/>
          <p:nvPr/>
        </p:nvSpPr>
        <p:spPr>
          <a:xfrm>
            <a:off x="229925" y="373575"/>
            <a:ext cx="4398300" cy="4574700"/>
          </a:xfrm>
          <a:prstGeom prst="rect">
            <a:avLst/>
          </a:prstGeom>
          <a:no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None/>
            </a:pPr>
            <a:r>
              <a:t/>
            </a:r>
            <a:endParaRPr b="1" sz="1900" u="sng">
              <a:solidFill>
                <a:schemeClr val="dk2"/>
              </a:solidFill>
              <a:latin typeface="Source Code Pro"/>
              <a:ea typeface="Source Code Pro"/>
              <a:cs typeface="Source Code Pro"/>
              <a:sym typeface="Source Code Pro"/>
            </a:endParaRPr>
          </a:p>
          <a:p>
            <a:pPr indent="-323850" lvl="0" marL="457200" rtl="0" algn="l">
              <a:lnSpc>
                <a:spcPct val="115000"/>
              </a:lnSpc>
              <a:spcBef>
                <a:spcPts val="1600"/>
              </a:spcBef>
              <a:spcAft>
                <a:spcPts val="0"/>
              </a:spcAft>
              <a:buClr>
                <a:schemeClr val="dk2"/>
              </a:buClr>
              <a:buSzPts val="1500"/>
              <a:buFont typeface="Source Code Pro"/>
              <a:buChar char="●"/>
            </a:pPr>
            <a:r>
              <a:rPr lang="en" sz="1500" u="sng">
                <a:solidFill>
                  <a:schemeClr val="dk2"/>
                </a:solidFill>
                <a:latin typeface="Source Code Pro"/>
                <a:ea typeface="Source Code Pro"/>
                <a:cs typeface="Source Code Pro"/>
                <a:sym typeface="Source Code Pro"/>
              </a:rPr>
              <a:t>RJDS Athletics </a:t>
            </a:r>
            <a:r>
              <a:rPr b="1" lang="en" sz="1500" u="sng">
                <a:solidFill>
                  <a:schemeClr val="dk2"/>
                </a:solidFill>
                <a:latin typeface="Source Code Pro"/>
                <a:ea typeface="Source Code Pro"/>
                <a:cs typeface="Source Code Pro"/>
                <a:sym typeface="Source Code Pro"/>
              </a:rPr>
              <a:t>Branded Tee</a:t>
            </a:r>
            <a:r>
              <a:rPr lang="en" sz="1500">
                <a:solidFill>
                  <a:schemeClr val="dk2"/>
                </a:solidFill>
                <a:latin typeface="Source Code Pro"/>
                <a:ea typeface="Source Code Pro"/>
                <a:cs typeface="Source Code Pro"/>
                <a:sym typeface="Source Code Pro"/>
              </a:rPr>
              <a:t> </a:t>
            </a:r>
            <a:endParaRPr sz="1500">
              <a:solidFill>
                <a:schemeClr val="dk2"/>
              </a:solidFill>
              <a:latin typeface="Source Code Pro"/>
              <a:ea typeface="Source Code Pro"/>
              <a:cs typeface="Source Code Pro"/>
              <a:sym typeface="Source Code Pro"/>
            </a:endParaRPr>
          </a:p>
          <a:p>
            <a:pPr indent="-323850" lvl="1" marL="914400" rtl="0" algn="l">
              <a:lnSpc>
                <a:spcPct val="115000"/>
              </a:lnSpc>
              <a:spcBef>
                <a:spcPts val="0"/>
              </a:spcBef>
              <a:spcAft>
                <a:spcPts val="0"/>
              </a:spcAft>
              <a:buClr>
                <a:schemeClr val="dk2"/>
              </a:buClr>
              <a:buSzPts val="1500"/>
              <a:buFont typeface="Source Code Pro"/>
              <a:buChar char="○"/>
            </a:pPr>
            <a:r>
              <a:rPr lang="en" sz="1500">
                <a:solidFill>
                  <a:schemeClr val="dk2"/>
                </a:solidFill>
                <a:latin typeface="Source Code Pro"/>
                <a:ea typeface="Source Code Pro"/>
                <a:cs typeface="Source Code Pro"/>
                <a:sym typeface="Source Code Pro"/>
              </a:rPr>
              <a:t>To be purchased directly from school for </a:t>
            </a:r>
            <a:r>
              <a:rPr lang="en" sz="1500">
                <a:solidFill>
                  <a:schemeClr val="dk2"/>
                </a:solidFill>
                <a:latin typeface="Source Code Pro"/>
                <a:ea typeface="Source Code Pro"/>
                <a:cs typeface="Source Code Pro"/>
                <a:sym typeface="Source Code Pro"/>
              </a:rPr>
              <a:t>$25 </a:t>
            </a:r>
            <a:r>
              <a:rPr lang="en" sz="1500">
                <a:solidFill>
                  <a:schemeClr val="dk2"/>
                </a:solidFill>
                <a:latin typeface="Source Code Pro"/>
                <a:ea typeface="Source Code Pro"/>
                <a:cs typeface="Source Code Pro"/>
                <a:sym typeface="Source Code Pro"/>
              </a:rPr>
              <a:t>at any time for </a:t>
            </a:r>
            <a:endParaRPr sz="1500">
              <a:solidFill>
                <a:schemeClr val="dk2"/>
              </a:solidFill>
              <a:latin typeface="Source Code Pro"/>
              <a:ea typeface="Source Code Pro"/>
              <a:cs typeface="Source Code Pro"/>
              <a:sym typeface="Source Code Pro"/>
            </a:endParaRPr>
          </a:p>
          <a:p>
            <a:pPr indent="-323850" lvl="1" marL="914400" rtl="0" algn="l">
              <a:lnSpc>
                <a:spcPct val="115000"/>
              </a:lnSpc>
              <a:spcBef>
                <a:spcPts val="0"/>
              </a:spcBef>
              <a:spcAft>
                <a:spcPts val="0"/>
              </a:spcAft>
              <a:buClr>
                <a:schemeClr val="dk2"/>
              </a:buClr>
              <a:buSzPts val="1500"/>
              <a:buFont typeface="Source Code Pro"/>
              <a:buChar char="○"/>
            </a:pPr>
            <a:r>
              <a:rPr lang="en" sz="1500">
                <a:solidFill>
                  <a:schemeClr val="dk2"/>
                </a:solidFill>
                <a:latin typeface="Source Code Pro"/>
                <a:ea typeface="Source Code Pro"/>
                <a:cs typeface="Source Code Pro"/>
                <a:sym typeface="Source Code Pro"/>
              </a:rPr>
              <a:t>COLOUR: </a:t>
            </a:r>
            <a:r>
              <a:rPr b="1" lang="en" sz="1500">
                <a:solidFill>
                  <a:schemeClr val="dk2"/>
                </a:solidFill>
                <a:latin typeface="Source Code Pro"/>
                <a:ea typeface="Source Code Pro"/>
                <a:cs typeface="Source Code Pro"/>
                <a:sym typeface="Source Code Pro"/>
              </a:rPr>
              <a:t>HEATHER GREY</a:t>
            </a:r>
            <a:endParaRPr b="1" sz="1500">
              <a:solidFill>
                <a:schemeClr val="dk2"/>
              </a:solidFill>
              <a:latin typeface="Source Code Pro"/>
              <a:ea typeface="Source Code Pro"/>
              <a:cs typeface="Source Code Pro"/>
              <a:sym typeface="Source Code Pro"/>
            </a:endParaRPr>
          </a:p>
          <a:p>
            <a:pPr indent="0" lvl="0" marL="914400" rtl="0" algn="l">
              <a:lnSpc>
                <a:spcPct val="115000"/>
              </a:lnSpc>
              <a:spcBef>
                <a:spcPts val="1600"/>
              </a:spcBef>
              <a:spcAft>
                <a:spcPts val="0"/>
              </a:spcAft>
              <a:buNone/>
            </a:pPr>
            <a:r>
              <a:rPr b="1" lang="en" sz="1900">
                <a:solidFill>
                  <a:schemeClr val="dk2"/>
                </a:solidFill>
                <a:latin typeface="Source Code Pro"/>
                <a:ea typeface="Source Code Pro"/>
                <a:cs typeface="Source Code Pro"/>
                <a:sym typeface="Source Code Pro"/>
              </a:rPr>
              <a:t>AND</a:t>
            </a:r>
            <a:endParaRPr b="1" sz="1900">
              <a:solidFill>
                <a:schemeClr val="dk2"/>
              </a:solidFill>
              <a:latin typeface="Source Code Pro"/>
              <a:ea typeface="Source Code Pro"/>
              <a:cs typeface="Source Code Pro"/>
              <a:sym typeface="Source Code Pro"/>
            </a:endParaRPr>
          </a:p>
          <a:p>
            <a:pPr indent="-323850" lvl="0" marL="457200" rtl="0" algn="l">
              <a:lnSpc>
                <a:spcPct val="115000"/>
              </a:lnSpc>
              <a:spcBef>
                <a:spcPts val="1600"/>
              </a:spcBef>
              <a:spcAft>
                <a:spcPts val="0"/>
              </a:spcAft>
              <a:buClr>
                <a:schemeClr val="dk2"/>
              </a:buClr>
              <a:buSzPts val="1500"/>
              <a:buFont typeface="Source Code Pro"/>
              <a:buChar char="●"/>
            </a:pPr>
            <a:r>
              <a:rPr lang="en" sz="1500" u="sng">
                <a:solidFill>
                  <a:schemeClr val="dk2"/>
                </a:solidFill>
                <a:latin typeface="Source Code Pro"/>
                <a:ea typeface="Source Code Pro"/>
                <a:cs typeface="Source Code Pro"/>
                <a:sym typeface="Source Code Pro"/>
              </a:rPr>
              <a:t>Unbranded </a:t>
            </a:r>
            <a:r>
              <a:rPr b="1" lang="en" sz="1500" u="sng">
                <a:solidFill>
                  <a:schemeClr val="dk2"/>
                </a:solidFill>
                <a:latin typeface="Source Code Pro"/>
                <a:ea typeface="Source Code Pro"/>
                <a:cs typeface="Source Code Pro"/>
                <a:sym typeface="Source Code Pro"/>
              </a:rPr>
              <a:t>Athletic Sweatpants or Shorts</a:t>
            </a:r>
            <a:endParaRPr b="1" sz="1500">
              <a:solidFill>
                <a:schemeClr val="dk2"/>
              </a:solidFill>
              <a:latin typeface="Source Code Pro"/>
              <a:ea typeface="Source Code Pro"/>
              <a:cs typeface="Source Code Pro"/>
              <a:sym typeface="Source Code Pro"/>
            </a:endParaRPr>
          </a:p>
          <a:p>
            <a:pPr indent="-323850" lvl="1" marL="914400" rtl="0" algn="l">
              <a:lnSpc>
                <a:spcPct val="115000"/>
              </a:lnSpc>
              <a:spcBef>
                <a:spcPts val="0"/>
              </a:spcBef>
              <a:spcAft>
                <a:spcPts val="0"/>
              </a:spcAft>
              <a:buClr>
                <a:schemeClr val="dk2"/>
              </a:buClr>
              <a:buSzPts val="1500"/>
              <a:buFont typeface="Source Code Pro"/>
              <a:buChar char="○"/>
            </a:pPr>
            <a:r>
              <a:rPr lang="en" sz="1500">
                <a:solidFill>
                  <a:schemeClr val="dk2"/>
                </a:solidFill>
                <a:latin typeface="Source Code Pro"/>
                <a:ea typeface="Source Code Pro"/>
                <a:cs typeface="Source Code Pro"/>
                <a:sym typeface="Source Code Pro"/>
              </a:rPr>
              <a:t>COLOUR: </a:t>
            </a:r>
            <a:r>
              <a:rPr b="1" lang="en" sz="1500">
                <a:solidFill>
                  <a:schemeClr val="dk2"/>
                </a:solidFill>
                <a:latin typeface="Source Code Pro"/>
                <a:ea typeface="Source Code Pro"/>
                <a:cs typeface="Source Code Pro"/>
                <a:sym typeface="Source Code Pro"/>
              </a:rPr>
              <a:t>NAVY</a:t>
            </a:r>
            <a:endParaRPr b="1" sz="1500">
              <a:solidFill>
                <a:schemeClr val="dk2"/>
              </a:solidFill>
              <a:latin typeface="Source Code Pro"/>
              <a:ea typeface="Source Code Pro"/>
              <a:cs typeface="Source Code Pro"/>
              <a:sym typeface="Source Code Pro"/>
            </a:endParaRPr>
          </a:p>
          <a:p>
            <a:pPr indent="0" lvl="0" marL="914400" rtl="0" algn="l">
              <a:lnSpc>
                <a:spcPct val="115000"/>
              </a:lnSpc>
              <a:spcBef>
                <a:spcPts val="1600"/>
              </a:spcBef>
              <a:spcAft>
                <a:spcPts val="0"/>
              </a:spcAft>
              <a:buNone/>
            </a:pPr>
            <a:r>
              <a:rPr b="1" lang="en" sz="1900">
                <a:solidFill>
                  <a:schemeClr val="dk2"/>
                </a:solidFill>
                <a:latin typeface="Source Code Pro"/>
                <a:ea typeface="Source Code Pro"/>
                <a:cs typeface="Source Code Pro"/>
                <a:sym typeface="Source Code Pro"/>
              </a:rPr>
              <a:t>AND</a:t>
            </a:r>
            <a:endParaRPr b="1" sz="1900">
              <a:solidFill>
                <a:schemeClr val="dk2"/>
              </a:solidFill>
              <a:latin typeface="Source Code Pro"/>
              <a:ea typeface="Source Code Pro"/>
              <a:cs typeface="Source Code Pro"/>
              <a:sym typeface="Source Code Pro"/>
            </a:endParaRPr>
          </a:p>
          <a:p>
            <a:pPr indent="-323850" lvl="0" marL="457200" rtl="0" algn="l">
              <a:lnSpc>
                <a:spcPct val="115000"/>
              </a:lnSpc>
              <a:spcBef>
                <a:spcPts val="1600"/>
              </a:spcBef>
              <a:spcAft>
                <a:spcPts val="0"/>
              </a:spcAft>
              <a:buClr>
                <a:schemeClr val="dk2"/>
              </a:buClr>
              <a:buSzPts val="1500"/>
              <a:buFont typeface="Source Code Pro"/>
              <a:buChar char="●"/>
            </a:pPr>
            <a:r>
              <a:rPr lang="en" sz="1500" u="sng">
                <a:solidFill>
                  <a:schemeClr val="dk2"/>
                </a:solidFill>
                <a:latin typeface="Source Code Pro"/>
                <a:ea typeface="Source Code Pro"/>
                <a:cs typeface="Source Code Pro"/>
                <a:sym typeface="Source Code Pro"/>
              </a:rPr>
              <a:t>Skidproof</a:t>
            </a:r>
            <a:r>
              <a:rPr b="1" lang="en" sz="1500" u="sng">
                <a:solidFill>
                  <a:schemeClr val="dk2"/>
                </a:solidFill>
                <a:latin typeface="Source Code Pro"/>
                <a:ea typeface="Source Code Pro"/>
                <a:cs typeface="Source Code Pro"/>
                <a:sym typeface="Source Code Pro"/>
              </a:rPr>
              <a:t> Running Shoes</a:t>
            </a:r>
            <a:endParaRPr b="1" sz="1500" u="sng">
              <a:solidFill>
                <a:schemeClr val="dk2"/>
              </a:solidFill>
              <a:latin typeface="Source Code Pro"/>
              <a:ea typeface="Source Code Pro"/>
              <a:cs typeface="Source Code Pro"/>
              <a:sym typeface="Source Code Pro"/>
            </a:endParaRPr>
          </a:p>
        </p:txBody>
      </p:sp>
      <p:sp>
        <p:nvSpPr>
          <p:cNvPr id="89" name="Google Shape;89;p17"/>
          <p:cNvSpPr txBox="1"/>
          <p:nvPr/>
        </p:nvSpPr>
        <p:spPr>
          <a:xfrm>
            <a:off x="1913950" y="234500"/>
            <a:ext cx="5977800" cy="384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600"/>
              </a:spcAft>
              <a:buNone/>
            </a:pPr>
            <a:r>
              <a:rPr i="1" lang="en" sz="1300">
                <a:solidFill>
                  <a:schemeClr val="dk2"/>
                </a:solidFill>
                <a:latin typeface="Source Code Pro"/>
                <a:ea typeface="Source Code Pro"/>
                <a:cs typeface="Source Code Pro"/>
                <a:sym typeface="Source Code Pro"/>
              </a:rPr>
              <a:t>For s</a:t>
            </a:r>
            <a:r>
              <a:rPr i="1" lang="en" sz="1300">
                <a:solidFill>
                  <a:schemeClr val="dk2"/>
                </a:solidFill>
                <a:latin typeface="Source Code Pro"/>
                <a:ea typeface="Source Code Pro"/>
                <a:cs typeface="Source Code Pro"/>
                <a:sym typeface="Source Code Pro"/>
              </a:rPr>
              <a:t>tudents in grades 4-7 during PE class.</a:t>
            </a:r>
            <a:endParaRPr>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132350" y="721525"/>
            <a:ext cx="8773800" cy="1903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All branded items must be supplied by Cambridge Uniforms (except kippot, which are from iKippah, and gym strip).</a:t>
            </a:r>
            <a:br>
              <a:rPr lang="en" sz="1400"/>
            </a:br>
            <a:endParaRPr sz="1400"/>
          </a:p>
          <a:p>
            <a:pPr indent="-317500" lvl="0" marL="457200" rtl="0" algn="l">
              <a:spcBef>
                <a:spcPts val="0"/>
              </a:spcBef>
              <a:spcAft>
                <a:spcPts val="0"/>
              </a:spcAft>
              <a:buSzPts val="1400"/>
              <a:buChar char="●"/>
            </a:pPr>
            <a:r>
              <a:rPr lang="en" sz="1400"/>
              <a:t>Unbranded items may be purchased anywhere. Please make sure they follow the guidelines.</a:t>
            </a:r>
            <a:br>
              <a:rPr lang="en" sz="1400"/>
            </a:br>
            <a:endParaRPr sz="1400"/>
          </a:p>
          <a:p>
            <a:pPr indent="-317500" lvl="0" marL="457200" rtl="0" algn="l">
              <a:spcBef>
                <a:spcPts val="0"/>
              </a:spcBef>
              <a:spcAft>
                <a:spcPts val="0"/>
              </a:spcAft>
              <a:buSzPts val="1400"/>
              <a:buChar char="●"/>
            </a:pPr>
            <a:r>
              <a:rPr lang="en" sz="1400"/>
              <a:t>If you would like to purchase a branded kippah in-between scheduled orders, contact the office.</a:t>
            </a:r>
            <a:br>
              <a:rPr lang="en" sz="1400"/>
            </a:br>
            <a:endParaRPr sz="1400"/>
          </a:p>
          <a:p>
            <a:pPr indent="-317500" lvl="0" marL="457200" rtl="0" algn="l">
              <a:spcBef>
                <a:spcPts val="0"/>
              </a:spcBef>
              <a:spcAft>
                <a:spcPts val="0"/>
              </a:spcAft>
              <a:buSzPts val="1400"/>
              <a:buChar char="●"/>
            </a:pPr>
            <a:r>
              <a:rPr lang="en" sz="1400"/>
              <a:t>The Uniform Committee arranges 3-4 bulk ordering periods throughout the school year. Families will be notified and sent an order form to submit to the committee, as well as payment information. There will also be used uniform sales throughout the year, which will be advertised through the PAC page and weekly newsletter (the Shofar)</a:t>
            </a:r>
            <a:br>
              <a:rPr lang="en" sz="1400"/>
            </a:br>
            <a:endParaRPr sz="1400"/>
          </a:p>
          <a:p>
            <a:pPr indent="-317500" lvl="0" marL="457200" rtl="0" algn="l">
              <a:spcBef>
                <a:spcPts val="0"/>
              </a:spcBef>
              <a:spcAft>
                <a:spcPts val="0"/>
              </a:spcAft>
              <a:buSzPts val="1400"/>
              <a:buChar char="●"/>
            </a:pPr>
            <a:r>
              <a:rPr lang="en" sz="1400"/>
              <a:t>For questions or to receive the order form link, contact </a:t>
            </a:r>
            <a:r>
              <a:rPr lang="en" sz="1400" u="sng">
                <a:solidFill>
                  <a:schemeClr val="hlink"/>
                </a:solidFill>
                <a:hlinkClick r:id="rId3"/>
              </a:rPr>
              <a:t>rjdsuniforms@gmail.com</a:t>
            </a:r>
            <a:r>
              <a:rPr lang="en" sz="1400"/>
              <a:t> </a:t>
            </a:r>
            <a:endParaRPr sz="1400"/>
          </a:p>
          <a:p>
            <a:pPr indent="0" lvl="0" marL="0" rtl="0" algn="l">
              <a:lnSpc>
                <a:spcPct val="100000"/>
              </a:lnSpc>
              <a:spcBef>
                <a:spcPts val="1600"/>
              </a:spcBef>
              <a:spcAft>
                <a:spcPts val="0"/>
              </a:spcAft>
              <a:buNone/>
            </a:pPr>
            <a:r>
              <a:t/>
            </a:r>
            <a:endParaRPr/>
          </a:p>
        </p:txBody>
      </p:sp>
      <p:sp>
        <p:nvSpPr>
          <p:cNvPr id="95" name="Google Shape;95;p18"/>
          <p:cNvSpPr txBox="1"/>
          <p:nvPr/>
        </p:nvSpPr>
        <p:spPr>
          <a:xfrm>
            <a:off x="132350" y="0"/>
            <a:ext cx="3148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highlight>
                  <a:srgbClr val="FF9900"/>
                </a:highlight>
                <a:latin typeface="Amatic SC"/>
                <a:ea typeface="Amatic SC"/>
                <a:cs typeface="Amatic SC"/>
                <a:sym typeface="Amatic SC"/>
              </a:rPr>
              <a:t>Order</a:t>
            </a:r>
            <a:r>
              <a:rPr b="1" lang="en" sz="4200">
                <a:highlight>
                  <a:srgbClr val="FF9900"/>
                </a:highlight>
                <a:latin typeface="Amatic SC"/>
                <a:ea typeface="Amatic SC"/>
                <a:cs typeface="Amatic SC"/>
                <a:sym typeface="Amatic SC"/>
              </a:rPr>
              <a:t>ing Guide</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0"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101" name="Google Shape;101;p19"/>
          <p:cNvSpPr txBox="1"/>
          <p:nvPr>
            <p:ph idx="1" type="body"/>
          </p:nvPr>
        </p:nvSpPr>
        <p:spPr>
          <a:xfrm>
            <a:off x="99575" y="1177475"/>
            <a:ext cx="8850300" cy="2661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With our new ordering system, Cambridge is no longer able to do in-person fittings.</a:t>
            </a:r>
            <a:br>
              <a:rPr lang="en" sz="1200"/>
            </a:br>
            <a:endParaRPr sz="1200"/>
          </a:p>
          <a:p>
            <a:pPr indent="-304800" lvl="0" marL="457200" rtl="0" algn="l">
              <a:spcBef>
                <a:spcPts val="0"/>
              </a:spcBef>
              <a:spcAft>
                <a:spcPts val="0"/>
              </a:spcAft>
              <a:buSzPts val="1200"/>
              <a:buChar char="●"/>
            </a:pPr>
            <a:r>
              <a:rPr lang="en" sz="1200"/>
              <a:t>RJDS has all sizes of long-sleeved golf shirt samples to try on for sizing, and a few sizes of the pullover sweatshirt. </a:t>
            </a:r>
            <a:br>
              <a:rPr lang="en" sz="1200"/>
            </a:br>
            <a:endParaRPr sz="1200"/>
          </a:p>
          <a:p>
            <a:pPr indent="-304800" lvl="0" marL="457200" rtl="0" algn="l">
              <a:spcBef>
                <a:spcPts val="0"/>
              </a:spcBef>
              <a:spcAft>
                <a:spcPts val="0"/>
              </a:spcAft>
              <a:buSzPts val="1200"/>
              <a:buChar char="●"/>
            </a:pPr>
            <a:r>
              <a:rPr lang="en" sz="1200"/>
              <a:t>For all items without samples, use the size charts on the following pages for measurements. Do NOT use the old uniforms for sizing, as Cambridge has since changed their sizes.</a:t>
            </a:r>
            <a:br>
              <a:rPr lang="en" sz="1200"/>
            </a:br>
            <a:endParaRPr sz="1200"/>
          </a:p>
          <a:p>
            <a:pPr indent="-304800" lvl="0" marL="457200" rtl="0" algn="l">
              <a:spcBef>
                <a:spcPts val="0"/>
              </a:spcBef>
              <a:spcAft>
                <a:spcPts val="0"/>
              </a:spcAft>
              <a:buSzPts val="1200"/>
              <a:buChar char="●"/>
            </a:pPr>
            <a:r>
              <a:rPr lang="en" sz="1200"/>
              <a:t>It is highly recommended that you order at least one size larger than what your child fits, if trying on an unwashed sample. Some items are 100% cotton and will </a:t>
            </a:r>
            <a:r>
              <a:rPr b="1" lang="en" sz="1200"/>
              <a:t>shrink by 1 to 2 inches</a:t>
            </a:r>
            <a:r>
              <a:rPr lang="en" sz="1200"/>
              <a:t> after washing.</a:t>
            </a:r>
            <a:endParaRPr sz="1200"/>
          </a:p>
          <a:p>
            <a:pPr indent="0" lvl="0" marL="457200" rtl="0" algn="l">
              <a:spcBef>
                <a:spcPts val="1600"/>
              </a:spcBef>
              <a:spcAft>
                <a:spcPts val="0"/>
              </a:spcAft>
              <a:buNone/>
            </a:pPr>
            <a:r>
              <a:t/>
            </a:r>
            <a:endParaRPr sz="1200"/>
          </a:p>
          <a:p>
            <a:pPr indent="0" lvl="0" marL="0" rtl="0" algn="l">
              <a:spcBef>
                <a:spcPts val="1600"/>
              </a:spcBef>
              <a:spcAft>
                <a:spcPts val="1200"/>
              </a:spcAft>
              <a:buNone/>
            </a:pPr>
            <a:r>
              <a:t/>
            </a:r>
            <a:endParaRPr sz="1400"/>
          </a:p>
        </p:txBody>
      </p:sp>
      <p:sp>
        <p:nvSpPr>
          <p:cNvPr id="102" name="Google Shape;102;p19"/>
          <p:cNvSpPr txBox="1"/>
          <p:nvPr>
            <p:ph type="title"/>
          </p:nvPr>
        </p:nvSpPr>
        <p:spPr>
          <a:xfrm>
            <a:off x="175225" y="292850"/>
            <a:ext cx="31995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9900"/>
                </a:highlight>
              </a:rPr>
              <a:t>Siz</a:t>
            </a:r>
            <a:r>
              <a:rPr lang="en">
                <a:highlight>
                  <a:srgbClr val="FF9900"/>
                </a:highlight>
              </a:rPr>
              <a:t>ing Guide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1041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9900"/>
                </a:highlight>
              </a:rPr>
              <a:t>UNISEX GOLF SHIRT - LONG AND SHORT SLEEVE</a:t>
            </a:r>
            <a:endParaRPr>
              <a:highlight>
                <a:srgbClr val="FF9900"/>
              </a:highlight>
            </a:endParaRPr>
          </a:p>
        </p:txBody>
      </p:sp>
      <p:pic>
        <p:nvPicPr>
          <p:cNvPr id="108" name="Google Shape;108;p20"/>
          <p:cNvPicPr preferRelativeResize="0"/>
          <p:nvPr/>
        </p:nvPicPr>
        <p:blipFill>
          <a:blip r:embed="rId3">
            <a:alphaModFix/>
          </a:blip>
          <a:stretch>
            <a:fillRect/>
          </a:stretch>
        </p:blipFill>
        <p:spPr>
          <a:xfrm>
            <a:off x="0" y="905175"/>
            <a:ext cx="6993951" cy="4104851"/>
          </a:xfrm>
          <a:prstGeom prst="rect">
            <a:avLst/>
          </a:prstGeom>
          <a:noFill/>
          <a:ln>
            <a:noFill/>
          </a:ln>
        </p:spPr>
      </p:pic>
      <p:pic>
        <p:nvPicPr>
          <p:cNvPr id="109" name="Google Shape;109;p20"/>
          <p:cNvPicPr preferRelativeResize="0"/>
          <p:nvPr/>
        </p:nvPicPr>
        <p:blipFill>
          <a:blip r:embed="rId4">
            <a:alphaModFix/>
          </a:blip>
          <a:stretch>
            <a:fillRect/>
          </a:stretch>
        </p:blipFill>
        <p:spPr>
          <a:xfrm>
            <a:off x="6619975" y="3025600"/>
            <a:ext cx="2212325" cy="182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1041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9900"/>
                </a:highlight>
              </a:rPr>
              <a:t>ZIP HOODIE AND CREWNECK SWEATSHIRT</a:t>
            </a:r>
            <a:endParaRPr>
              <a:highlight>
                <a:srgbClr val="FF9900"/>
              </a:highlight>
            </a:endParaRPr>
          </a:p>
        </p:txBody>
      </p:sp>
      <p:pic>
        <p:nvPicPr>
          <p:cNvPr id="115" name="Google Shape;115;p21"/>
          <p:cNvPicPr preferRelativeResize="0"/>
          <p:nvPr/>
        </p:nvPicPr>
        <p:blipFill>
          <a:blip r:embed="rId3">
            <a:alphaModFix/>
          </a:blip>
          <a:stretch>
            <a:fillRect/>
          </a:stretch>
        </p:blipFill>
        <p:spPr>
          <a:xfrm>
            <a:off x="171300" y="905175"/>
            <a:ext cx="6096569" cy="3933524"/>
          </a:xfrm>
          <a:prstGeom prst="rect">
            <a:avLst/>
          </a:prstGeom>
          <a:noFill/>
          <a:ln>
            <a:noFill/>
          </a:ln>
        </p:spPr>
      </p:pic>
      <p:pic>
        <p:nvPicPr>
          <p:cNvPr id="116" name="Google Shape;116;p21"/>
          <p:cNvPicPr preferRelativeResize="0"/>
          <p:nvPr/>
        </p:nvPicPr>
        <p:blipFill>
          <a:blip r:embed="rId4">
            <a:alphaModFix/>
          </a:blip>
          <a:stretch>
            <a:fillRect/>
          </a:stretch>
        </p:blipFill>
        <p:spPr>
          <a:xfrm>
            <a:off x="6363544" y="380900"/>
            <a:ext cx="2571331" cy="2190853"/>
          </a:xfrm>
          <a:prstGeom prst="rect">
            <a:avLst/>
          </a:prstGeom>
          <a:noFill/>
          <a:ln>
            <a:noFill/>
          </a:ln>
        </p:spPr>
      </p:pic>
      <p:pic>
        <p:nvPicPr>
          <p:cNvPr id="117" name="Google Shape;117;p21"/>
          <p:cNvPicPr preferRelativeResize="0"/>
          <p:nvPr/>
        </p:nvPicPr>
        <p:blipFill>
          <a:blip r:embed="rId5">
            <a:alphaModFix/>
          </a:blip>
          <a:stretch>
            <a:fillRect/>
          </a:stretch>
        </p:blipFill>
        <p:spPr>
          <a:xfrm>
            <a:off x="6713182" y="2506703"/>
            <a:ext cx="1872043" cy="22669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